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3" r:id="rId3"/>
    <p:sldId id="277" r:id="rId4"/>
    <p:sldId id="278" r:id="rId5"/>
    <p:sldId id="256" r:id="rId6"/>
    <p:sldId id="258" r:id="rId7"/>
    <p:sldId id="259" r:id="rId8"/>
    <p:sldId id="257" r:id="rId9"/>
    <p:sldId id="260" r:id="rId10"/>
    <p:sldId id="261" r:id="rId11"/>
    <p:sldId id="262" r:id="rId12"/>
    <p:sldId id="263" r:id="rId13"/>
    <p:sldId id="264" r:id="rId14"/>
    <p:sldId id="266" r:id="rId15"/>
    <p:sldId id="267" r:id="rId16"/>
    <p:sldId id="265" r:id="rId17"/>
    <p:sldId id="275" r:id="rId18"/>
    <p:sldId id="268" r:id="rId19"/>
    <p:sldId id="27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mandelbaum" initials="dm" lastIdx="1" clrIdx="0">
    <p:extLst>
      <p:ext uri="{19B8F6BF-5375-455C-9EA6-DF929625EA0E}">
        <p15:presenceInfo xmlns:p15="http://schemas.microsoft.com/office/powerpoint/2012/main" userId="26fffc39a1876b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3" y="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640594550339595E-2"/>
          <c:y val="0.11179865316899723"/>
          <c:w val="0.95477414640052582"/>
          <c:h val="0.8415164390355051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c:spPr>
          </c:marker>
          <c:cat>
            <c:numRef>
              <c:f>Sheet2!$C$4:$C$27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Sheet2!$D$4:$D$27</c:f>
              <c:numCache>
                <c:formatCode>General</c:formatCode>
                <c:ptCount val="24"/>
                <c:pt idx="0">
                  <c:v>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20</c:v>
                </c:pt>
                <c:pt idx="7">
                  <c:v>195</c:v>
                </c:pt>
                <c:pt idx="8">
                  <c:v>169</c:v>
                </c:pt>
                <c:pt idx="9">
                  <c:v>283</c:v>
                </c:pt>
                <c:pt idx="10">
                  <c:v>577</c:v>
                </c:pt>
                <c:pt idx="11">
                  <c:v>448</c:v>
                </c:pt>
                <c:pt idx="12">
                  <c:v>637</c:v>
                </c:pt>
                <c:pt idx="13">
                  <c:v>398</c:v>
                </c:pt>
                <c:pt idx="14">
                  <c:v>392</c:v>
                </c:pt>
                <c:pt idx="15">
                  <c:v>368</c:v>
                </c:pt>
                <c:pt idx="16">
                  <c:v>375</c:v>
                </c:pt>
                <c:pt idx="17">
                  <c:v>282</c:v>
                </c:pt>
                <c:pt idx="18">
                  <c:v>349</c:v>
                </c:pt>
                <c:pt idx="19">
                  <c:v>359</c:v>
                </c:pt>
                <c:pt idx="20">
                  <c:v>250</c:v>
                </c:pt>
                <c:pt idx="21">
                  <c:v>253</c:v>
                </c:pt>
                <c:pt idx="22">
                  <c:v>122</c:v>
                </c:pt>
                <c:pt idx="23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FE-44EB-9458-92AFB6B80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1248639"/>
        <c:axId val="1233951759"/>
      </c:lineChart>
      <c:catAx>
        <c:axId val="1241248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233951759"/>
        <c:crosses val="autoZero"/>
        <c:auto val="1"/>
        <c:lblAlgn val="ctr"/>
        <c:lblOffset val="100"/>
        <c:noMultiLvlLbl val="0"/>
      </c:catAx>
      <c:valAx>
        <c:axId val="1233951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241248639"/>
        <c:crosses val="autoZero"/>
        <c:crossBetween val="between"/>
      </c:valAx>
      <c:spPr>
        <a:solidFill>
          <a:schemeClr val="bg2">
            <a:lumMod val="40000"/>
            <a:lumOff val="6000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[Book1]Sheet4!PivotTable5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Sheet4!$E$6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Sheet4!$D$7:$D$59</c:f>
              <c:strCache>
                <c:ptCount val="52"/>
                <c:pt idx="0">
                  <c:v>27/10/2019</c:v>
                </c:pt>
                <c:pt idx="1">
                  <c:v>03/11/2019</c:v>
                </c:pt>
                <c:pt idx="2">
                  <c:v>10/11/2019</c:v>
                </c:pt>
                <c:pt idx="3">
                  <c:v>17/11/2019</c:v>
                </c:pt>
                <c:pt idx="4">
                  <c:v>24/11/2019</c:v>
                </c:pt>
                <c:pt idx="5">
                  <c:v>01/12/2019</c:v>
                </c:pt>
                <c:pt idx="6">
                  <c:v>08/12/2019</c:v>
                </c:pt>
                <c:pt idx="7">
                  <c:v>15/12/2019</c:v>
                </c:pt>
                <c:pt idx="8">
                  <c:v>22/12/2019</c:v>
                </c:pt>
                <c:pt idx="9">
                  <c:v>29/12/2019</c:v>
                </c:pt>
                <c:pt idx="10">
                  <c:v>05/01/2020</c:v>
                </c:pt>
                <c:pt idx="11">
                  <c:v>12/01/2020</c:v>
                </c:pt>
                <c:pt idx="12">
                  <c:v>19/01/2020</c:v>
                </c:pt>
                <c:pt idx="13">
                  <c:v>26/01/2020</c:v>
                </c:pt>
                <c:pt idx="14">
                  <c:v>02/02/2020</c:v>
                </c:pt>
                <c:pt idx="15">
                  <c:v>09/02/2020</c:v>
                </c:pt>
                <c:pt idx="16">
                  <c:v>16/02/2020</c:v>
                </c:pt>
                <c:pt idx="17">
                  <c:v>23/02/2020</c:v>
                </c:pt>
                <c:pt idx="18">
                  <c:v>01/03/2020</c:v>
                </c:pt>
                <c:pt idx="19">
                  <c:v>08/03/2020</c:v>
                </c:pt>
                <c:pt idx="20">
                  <c:v>15/03/2020</c:v>
                </c:pt>
                <c:pt idx="21">
                  <c:v>22/03/2020</c:v>
                </c:pt>
                <c:pt idx="22">
                  <c:v>29/03/2020</c:v>
                </c:pt>
                <c:pt idx="23">
                  <c:v>05/04/2020</c:v>
                </c:pt>
                <c:pt idx="24">
                  <c:v>12/04/2020</c:v>
                </c:pt>
                <c:pt idx="25">
                  <c:v>19/04/2020</c:v>
                </c:pt>
                <c:pt idx="26">
                  <c:v>26/04/2020</c:v>
                </c:pt>
                <c:pt idx="27">
                  <c:v>03/05/2020</c:v>
                </c:pt>
                <c:pt idx="28">
                  <c:v>10/05/2020</c:v>
                </c:pt>
                <c:pt idx="29">
                  <c:v>17/05/2020</c:v>
                </c:pt>
                <c:pt idx="30">
                  <c:v>24/05/2020</c:v>
                </c:pt>
                <c:pt idx="31">
                  <c:v>31/05/2020</c:v>
                </c:pt>
                <c:pt idx="32">
                  <c:v>07/06/2020</c:v>
                </c:pt>
                <c:pt idx="33">
                  <c:v>14/06/2020</c:v>
                </c:pt>
                <c:pt idx="34">
                  <c:v>21/06/2020</c:v>
                </c:pt>
                <c:pt idx="35">
                  <c:v>28/06/2020</c:v>
                </c:pt>
                <c:pt idx="36">
                  <c:v>05/07/2020</c:v>
                </c:pt>
                <c:pt idx="37">
                  <c:v>12/07/2020</c:v>
                </c:pt>
                <c:pt idx="38">
                  <c:v>19/07/2020</c:v>
                </c:pt>
                <c:pt idx="39">
                  <c:v>26/07/2020</c:v>
                </c:pt>
                <c:pt idx="40">
                  <c:v>02/08/2020</c:v>
                </c:pt>
                <c:pt idx="41">
                  <c:v>09/08/2020</c:v>
                </c:pt>
                <c:pt idx="42">
                  <c:v>16/08/2020</c:v>
                </c:pt>
                <c:pt idx="43">
                  <c:v>23/08/2020</c:v>
                </c:pt>
                <c:pt idx="44">
                  <c:v>30/08/2020</c:v>
                </c:pt>
                <c:pt idx="45">
                  <c:v>06/09/2020</c:v>
                </c:pt>
                <c:pt idx="46">
                  <c:v>20/09/2020</c:v>
                </c:pt>
                <c:pt idx="47">
                  <c:v>27/09/2020</c:v>
                </c:pt>
                <c:pt idx="48">
                  <c:v>11/10/2020</c:v>
                </c:pt>
                <c:pt idx="49">
                  <c:v>18/10/2020</c:v>
                </c:pt>
                <c:pt idx="50">
                  <c:v>25/10/2020</c:v>
                </c:pt>
                <c:pt idx="51">
                  <c:v>01/11/2020</c:v>
                </c:pt>
              </c:strCache>
            </c:strRef>
          </c:cat>
          <c:val>
            <c:numRef>
              <c:f>Sheet4!$E$7:$E$59</c:f>
              <c:numCache>
                <c:formatCode>General</c:formatCode>
                <c:ptCount val="52"/>
                <c:pt idx="0">
                  <c:v>68</c:v>
                </c:pt>
                <c:pt idx="1">
                  <c:v>201</c:v>
                </c:pt>
                <c:pt idx="2">
                  <c:v>271</c:v>
                </c:pt>
                <c:pt idx="3">
                  <c:v>175</c:v>
                </c:pt>
                <c:pt idx="4">
                  <c:v>124</c:v>
                </c:pt>
                <c:pt idx="5">
                  <c:v>181</c:v>
                </c:pt>
                <c:pt idx="6">
                  <c:v>84</c:v>
                </c:pt>
                <c:pt idx="7">
                  <c:v>113</c:v>
                </c:pt>
                <c:pt idx="8">
                  <c:v>95</c:v>
                </c:pt>
                <c:pt idx="9">
                  <c:v>48</c:v>
                </c:pt>
                <c:pt idx="10">
                  <c:v>108</c:v>
                </c:pt>
                <c:pt idx="11">
                  <c:v>74</c:v>
                </c:pt>
                <c:pt idx="12">
                  <c:v>133</c:v>
                </c:pt>
                <c:pt idx="13">
                  <c:v>158</c:v>
                </c:pt>
                <c:pt idx="14">
                  <c:v>123</c:v>
                </c:pt>
                <c:pt idx="15">
                  <c:v>161</c:v>
                </c:pt>
                <c:pt idx="16">
                  <c:v>235</c:v>
                </c:pt>
                <c:pt idx="17">
                  <c:v>151</c:v>
                </c:pt>
                <c:pt idx="18">
                  <c:v>114</c:v>
                </c:pt>
                <c:pt idx="19">
                  <c:v>73</c:v>
                </c:pt>
                <c:pt idx="20">
                  <c:v>41</c:v>
                </c:pt>
                <c:pt idx="21">
                  <c:v>263</c:v>
                </c:pt>
                <c:pt idx="22">
                  <c:v>295</c:v>
                </c:pt>
                <c:pt idx="23">
                  <c:v>102</c:v>
                </c:pt>
                <c:pt idx="24">
                  <c:v>42</c:v>
                </c:pt>
                <c:pt idx="25">
                  <c:v>167</c:v>
                </c:pt>
                <c:pt idx="26">
                  <c:v>114</c:v>
                </c:pt>
                <c:pt idx="27">
                  <c:v>132</c:v>
                </c:pt>
                <c:pt idx="28">
                  <c:v>148</c:v>
                </c:pt>
                <c:pt idx="29">
                  <c:v>64</c:v>
                </c:pt>
                <c:pt idx="30">
                  <c:v>131</c:v>
                </c:pt>
                <c:pt idx="31">
                  <c:v>81</c:v>
                </c:pt>
                <c:pt idx="32">
                  <c:v>46</c:v>
                </c:pt>
                <c:pt idx="33">
                  <c:v>66</c:v>
                </c:pt>
                <c:pt idx="34">
                  <c:v>22</c:v>
                </c:pt>
                <c:pt idx="35">
                  <c:v>52</c:v>
                </c:pt>
                <c:pt idx="36">
                  <c:v>72</c:v>
                </c:pt>
                <c:pt idx="37">
                  <c:v>174</c:v>
                </c:pt>
                <c:pt idx="38">
                  <c:v>41</c:v>
                </c:pt>
                <c:pt idx="39">
                  <c:v>148</c:v>
                </c:pt>
                <c:pt idx="40">
                  <c:v>150</c:v>
                </c:pt>
                <c:pt idx="41">
                  <c:v>58</c:v>
                </c:pt>
                <c:pt idx="42">
                  <c:v>53</c:v>
                </c:pt>
                <c:pt idx="43">
                  <c:v>96</c:v>
                </c:pt>
                <c:pt idx="44">
                  <c:v>15</c:v>
                </c:pt>
                <c:pt idx="45">
                  <c:v>13</c:v>
                </c:pt>
                <c:pt idx="46">
                  <c:v>16</c:v>
                </c:pt>
                <c:pt idx="47">
                  <c:v>3</c:v>
                </c:pt>
                <c:pt idx="48">
                  <c:v>27</c:v>
                </c:pt>
                <c:pt idx="49">
                  <c:v>30</c:v>
                </c:pt>
                <c:pt idx="50">
                  <c:v>119</c:v>
                </c:pt>
                <c:pt idx="51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D0-40E1-9560-FDF707B082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7711055"/>
        <c:axId val="1233907663"/>
      </c:lineChart>
      <c:catAx>
        <c:axId val="1937711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233907663"/>
        <c:crosses val="autoZero"/>
        <c:auto val="1"/>
        <c:lblAlgn val="ctr"/>
        <c:lblOffset val="100"/>
        <c:tickLblSkip val="2"/>
        <c:noMultiLvlLbl val="0"/>
      </c:catAx>
      <c:valAx>
        <c:axId val="1233907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937711055"/>
        <c:crosses val="autoZero"/>
        <c:crossBetween val="between"/>
      </c:valAx>
      <c:spPr>
        <a:solidFill>
          <a:schemeClr val="bg2">
            <a:lumMod val="40000"/>
            <a:lumOff val="6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[WU group data.xlsb]Sheet3!PivotTable4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e-IL" dirty="0"/>
              <a:t>אוריה שודד זקנות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Sheet3!$D$5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  <a:effectLst/>
          </c:spPr>
          <c:invertIfNegative val="0"/>
          <c:cat>
            <c:strRef>
              <c:f>Sheet3!$C$6:$C$16</c:f>
              <c:strCache>
                <c:ptCount val="10"/>
                <c:pt idx="0">
                  <c:v>26/03/2020</c:v>
                </c:pt>
                <c:pt idx="1">
                  <c:v>29/03/2020</c:v>
                </c:pt>
                <c:pt idx="2">
                  <c:v>18/02/2020</c:v>
                </c:pt>
                <c:pt idx="3">
                  <c:v>30/03/2020</c:v>
                </c:pt>
                <c:pt idx="4">
                  <c:v>31/07/2020</c:v>
                </c:pt>
                <c:pt idx="5">
                  <c:v>11/11/2019</c:v>
                </c:pt>
                <c:pt idx="6">
                  <c:v>17/02/2020</c:v>
                </c:pt>
                <c:pt idx="7">
                  <c:v>02/08/2020</c:v>
                </c:pt>
                <c:pt idx="8">
                  <c:v>09/02/2020</c:v>
                </c:pt>
                <c:pt idx="9">
                  <c:v>02/04/2020</c:v>
                </c:pt>
              </c:strCache>
            </c:strRef>
          </c:cat>
          <c:val>
            <c:numRef>
              <c:f>Sheet3!$D$6:$D$16</c:f>
              <c:numCache>
                <c:formatCode>General</c:formatCode>
                <c:ptCount val="10"/>
                <c:pt idx="0">
                  <c:v>156</c:v>
                </c:pt>
                <c:pt idx="1">
                  <c:v>96</c:v>
                </c:pt>
                <c:pt idx="2">
                  <c:v>90</c:v>
                </c:pt>
                <c:pt idx="3">
                  <c:v>85</c:v>
                </c:pt>
                <c:pt idx="4">
                  <c:v>70</c:v>
                </c:pt>
                <c:pt idx="5">
                  <c:v>67</c:v>
                </c:pt>
                <c:pt idx="6">
                  <c:v>65</c:v>
                </c:pt>
                <c:pt idx="7">
                  <c:v>63</c:v>
                </c:pt>
                <c:pt idx="8">
                  <c:v>61</c:v>
                </c:pt>
                <c:pt idx="9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EA-40CB-8919-D411F32EE8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3121359"/>
        <c:axId val="1233931375"/>
      </c:barChart>
      <c:catAx>
        <c:axId val="1193121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233931375"/>
        <c:crosses val="autoZero"/>
        <c:auto val="1"/>
        <c:lblAlgn val="ctr"/>
        <c:lblOffset val="100"/>
        <c:noMultiLvlLbl val="0"/>
      </c:catAx>
      <c:valAx>
        <c:axId val="1233931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193121359"/>
        <c:crosses val="autoZero"/>
        <c:crossBetween val="between"/>
      </c:valAx>
      <c:spPr>
        <a:solidFill>
          <a:schemeClr val="bg2">
            <a:lumMod val="40000"/>
            <a:lumOff val="6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8171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6103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2146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616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702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283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8996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42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562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7501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779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5A298-767F-4058-9A31-5C2246CD93F0}" type="datetimeFigureOut">
              <a:rPr lang="en-IL" smtClean="0"/>
              <a:t>01/03/2021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F089E-E7BC-444A-A18C-A03E47C1343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1026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69A73-E10E-4B1C-8CD3-2FC980C5A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2" y="521055"/>
            <a:ext cx="4742993" cy="1209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3592FA-56AA-4268-8DC0-E444E4ECB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2" y="2067153"/>
            <a:ext cx="4728015" cy="43970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622FB9-7986-4000-8028-01C9EE18DF9F}"/>
              </a:ext>
            </a:extLst>
          </p:cNvPr>
          <p:cNvSpPr txBox="1"/>
          <p:nvPr/>
        </p:nvSpPr>
        <p:spPr>
          <a:xfrm>
            <a:off x="5449765" y="2875002"/>
            <a:ext cx="1671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or</a:t>
            </a:r>
            <a:endParaRPr lang="en-IL" sz="8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7C2992-8061-4E60-8089-5D8811E2D795}"/>
              </a:ext>
            </a:extLst>
          </p:cNvPr>
          <p:cNvSpPr/>
          <p:nvPr/>
        </p:nvSpPr>
        <p:spPr>
          <a:xfrm>
            <a:off x="6951225" y="1662707"/>
            <a:ext cx="433459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Fun data</a:t>
            </a:r>
          </a:p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with</a:t>
            </a:r>
          </a:p>
          <a:p>
            <a:pPr algn="ctr"/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Fun Daniel</a:t>
            </a:r>
          </a:p>
        </p:txBody>
      </p:sp>
    </p:spTree>
    <p:extLst>
      <p:ext uri="{BB962C8B-B14F-4D97-AF65-F5344CB8AC3E}">
        <p14:creationId xmlns:p14="http://schemas.microsoft.com/office/powerpoint/2010/main" val="420555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44D0554-DEB6-4F59-A020-83BA3D353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989817"/>
              </p:ext>
            </p:extLst>
          </p:nvPr>
        </p:nvGraphicFramePr>
        <p:xfrm>
          <a:off x="80682" y="793378"/>
          <a:ext cx="12003742" cy="5347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81332580-CEF2-4167-9B6F-55D1C788E856}"/>
              </a:ext>
            </a:extLst>
          </p:cNvPr>
          <p:cNvSpPr/>
          <p:nvPr/>
        </p:nvSpPr>
        <p:spPr>
          <a:xfrm>
            <a:off x="3693179" y="1232087"/>
            <a:ext cx="1066800" cy="98611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dirty="0"/>
              <a:t>תקופת מבחנים סמסטר א'</a:t>
            </a:r>
            <a:endParaRPr lang="en-I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E97929-4512-49AB-8C77-E559B5B6C244}"/>
              </a:ext>
            </a:extLst>
          </p:cNvPr>
          <p:cNvSpPr/>
          <p:nvPr/>
        </p:nvSpPr>
        <p:spPr>
          <a:xfrm>
            <a:off x="8684279" y="2314556"/>
            <a:ext cx="1066800" cy="98611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dirty="0"/>
              <a:t>תקופת מבחנים סמסטר ב'</a:t>
            </a:r>
            <a:endParaRPr lang="en-I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F72D8F-93A6-4C40-8706-1D8748CA52D2}"/>
              </a:ext>
            </a:extLst>
          </p:cNvPr>
          <p:cNvSpPr/>
          <p:nvPr/>
        </p:nvSpPr>
        <p:spPr>
          <a:xfrm>
            <a:off x="4935351" y="583828"/>
            <a:ext cx="1066800" cy="98611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dirty="0"/>
              <a:t>סמסטר ראשון בזום</a:t>
            </a:r>
            <a:endParaRPr lang="en-IL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A3D625-A81A-4917-9DF9-5EAD9DED91D0}"/>
              </a:ext>
            </a:extLst>
          </p:cNvPr>
          <p:cNvSpPr/>
          <p:nvPr/>
        </p:nvSpPr>
        <p:spPr>
          <a:xfrm>
            <a:off x="10249741" y="4062318"/>
            <a:ext cx="1066800" cy="98611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dirty="0"/>
              <a:t>חופשת סמסטר</a:t>
            </a:r>
          </a:p>
          <a:p>
            <a:pPr algn="ctr"/>
            <a:r>
              <a:rPr lang="he-IL" dirty="0"/>
              <a:t>ארוכה</a:t>
            </a:r>
          </a:p>
          <a:p>
            <a:pPr algn="ctr"/>
            <a:r>
              <a:rPr lang="he-IL" dirty="0"/>
              <a:t>מאוד</a:t>
            </a:r>
          </a:p>
          <a:p>
            <a:pPr algn="ctr"/>
            <a:endParaRPr lang="en-I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ECABBA-D908-42D0-8175-453920E4A3F4}"/>
              </a:ext>
            </a:extLst>
          </p:cNvPr>
          <p:cNvSpPr/>
          <p:nvPr/>
        </p:nvSpPr>
        <p:spPr>
          <a:xfrm>
            <a:off x="4530819" y="4888006"/>
            <a:ext cx="1066800" cy="98611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dirty="0"/>
              <a:t>חופשת סמסטר</a:t>
            </a:r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730B12-3EE2-447B-BC18-ABF1BBE47853}"/>
              </a:ext>
            </a:extLst>
          </p:cNvPr>
          <p:cNvSpPr/>
          <p:nvPr/>
        </p:nvSpPr>
        <p:spPr>
          <a:xfrm>
            <a:off x="202266" y="4588412"/>
            <a:ext cx="1066800" cy="98611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sz="1600" dirty="0"/>
              <a:t>תחילת שנה א'</a:t>
            </a:r>
            <a:endParaRPr lang="en-IL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21D0D-BB71-47B7-AE55-12246D540437}"/>
              </a:ext>
            </a:extLst>
          </p:cNvPr>
          <p:cNvSpPr/>
          <p:nvPr/>
        </p:nvSpPr>
        <p:spPr>
          <a:xfrm>
            <a:off x="11044518" y="2795682"/>
            <a:ext cx="1066800" cy="98611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sz="1600" dirty="0"/>
              <a:t>תחילת שנה ב'</a:t>
            </a:r>
            <a:endParaRPr lang="en-IL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56CEA0-5D6E-4EFC-AAB1-C26775778305}"/>
              </a:ext>
            </a:extLst>
          </p:cNvPr>
          <p:cNvSpPr/>
          <p:nvPr/>
        </p:nvSpPr>
        <p:spPr>
          <a:xfrm>
            <a:off x="2679277" y="-57836"/>
            <a:ext cx="64978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4400" dirty="0">
                <a:latin typeface="Calibri Light (Headings)"/>
              </a:rPr>
              <a:t>Group activity from day one</a:t>
            </a:r>
          </a:p>
        </p:txBody>
      </p:sp>
    </p:spTree>
    <p:extLst>
      <p:ext uri="{BB962C8B-B14F-4D97-AF65-F5344CB8AC3E}">
        <p14:creationId xmlns:p14="http://schemas.microsoft.com/office/powerpoint/2010/main" val="36289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49610A-6E6E-4585-91C9-DE5710FB63A2}"/>
              </a:ext>
            </a:extLst>
          </p:cNvPr>
          <p:cNvSpPr/>
          <p:nvPr/>
        </p:nvSpPr>
        <p:spPr>
          <a:xfrm>
            <a:off x="3325000" y="-57836"/>
            <a:ext cx="5206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 (Headings)"/>
              </a:rPr>
              <a:t>Most texted dates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 (Headings)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8D2A7C6-08EC-4450-93D3-1626CC21F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174558"/>
              </p:ext>
            </p:extLst>
          </p:nvPr>
        </p:nvGraphicFramePr>
        <p:xfrm>
          <a:off x="202223" y="955640"/>
          <a:ext cx="11478357" cy="5172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A6BCBCFA-B879-47D1-8369-F0F8BF947634}"/>
              </a:ext>
            </a:extLst>
          </p:cNvPr>
          <p:cNvSpPr/>
          <p:nvPr/>
        </p:nvSpPr>
        <p:spPr>
          <a:xfrm>
            <a:off x="365992" y="202222"/>
            <a:ext cx="1833730" cy="1736481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1100" b="1" dirty="0">
                <a:solidFill>
                  <a:schemeClr val="bg1"/>
                </a:solidFill>
              </a:rPr>
              <a:t>זום ראשון אי פעם, שיחת הכנה עם ערן לסמסטר מקוון ופגישה ראשונה עם </a:t>
            </a:r>
            <a:r>
              <a:rPr lang="he-IL" sz="1100" b="1" dirty="0" err="1">
                <a:solidFill>
                  <a:schemeClr val="bg1"/>
                </a:solidFill>
              </a:rPr>
              <a:t>עפרית</a:t>
            </a:r>
            <a:endParaRPr lang="en-IL" sz="1100" b="1" dirty="0">
              <a:solidFill>
                <a:schemeClr val="bg1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92A04CE-B275-4DF4-8BD2-FCC38FDDD987}"/>
              </a:ext>
            </a:extLst>
          </p:cNvPr>
          <p:cNvSpPr/>
          <p:nvPr/>
        </p:nvSpPr>
        <p:spPr>
          <a:xfrm>
            <a:off x="2589319" y="1581000"/>
            <a:ext cx="1748269" cy="173649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sz="1100" b="1" dirty="0">
                <a:solidFill>
                  <a:schemeClr val="bg1"/>
                </a:solidFill>
              </a:rPr>
              <a:t>יום הולדת לפול, הגיעו ציונים </a:t>
            </a:r>
            <a:r>
              <a:rPr lang="he-IL" sz="1100" b="1" dirty="0" err="1">
                <a:solidFill>
                  <a:schemeClr val="bg1"/>
                </a:solidFill>
              </a:rPr>
              <a:t>בדאטא</a:t>
            </a:r>
            <a:r>
              <a:rPr lang="he-IL" sz="1100" b="1" dirty="0">
                <a:solidFill>
                  <a:schemeClr val="bg1"/>
                </a:solidFill>
              </a:rPr>
              <a:t> </a:t>
            </a:r>
            <a:r>
              <a:rPr lang="he-IL" sz="1100" b="1" dirty="0" err="1">
                <a:solidFill>
                  <a:schemeClr val="bg1"/>
                </a:solidFill>
              </a:rPr>
              <a:t>סיינס</a:t>
            </a:r>
            <a:r>
              <a:rPr lang="he-IL" sz="1100" b="1" dirty="0">
                <a:solidFill>
                  <a:schemeClr val="bg1"/>
                </a:solidFill>
              </a:rPr>
              <a:t>, עומר מנסה לארגן מחאה על שאלה 5</a:t>
            </a:r>
            <a:endParaRPr lang="en-IL" sz="1100" b="1" dirty="0">
              <a:solidFill>
                <a:schemeClr val="bg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C2F94DA-42DF-4D1C-B5AA-A11345B1F47D}"/>
              </a:ext>
            </a:extLst>
          </p:cNvPr>
          <p:cNvSpPr/>
          <p:nvPr/>
        </p:nvSpPr>
        <p:spPr>
          <a:xfrm>
            <a:off x="4727185" y="2120411"/>
            <a:ext cx="1748269" cy="1736493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sz="1400" b="1" dirty="0">
                <a:solidFill>
                  <a:schemeClr val="bg1"/>
                </a:solidFill>
              </a:rPr>
              <a:t>מבחן ב-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SQL</a:t>
            </a:r>
            <a:endParaRPr lang="he-IL" sz="1400" b="1" dirty="0">
              <a:solidFill>
                <a:schemeClr val="bg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5C8856A-2964-42CE-BA89-A00BF0BEDD10}"/>
              </a:ext>
            </a:extLst>
          </p:cNvPr>
          <p:cNvSpPr/>
          <p:nvPr/>
        </p:nvSpPr>
        <p:spPr>
          <a:xfrm>
            <a:off x="1448485" y="1492808"/>
            <a:ext cx="1748154" cy="1736441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e-IL" sz="1200" b="1" dirty="0">
                <a:solidFill>
                  <a:schemeClr val="bg1"/>
                </a:solidFill>
              </a:rPr>
              <a:t>יום ראשון לסמסטר ב'</a:t>
            </a:r>
            <a:endParaRPr lang="en-IL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4C5D-8AED-4E66-9DDC-2D6605E8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wrote the funniest text?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D309-E1EA-4341-84FD-F8C154B9B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 did it</a:t>
            </a:r>
          </a:p>
          <a:p>
            <a:pPr lvl="1"/>
            <a:r>
              <a:rPr lang="en-US" dirty="0"/>
              <a:t>Check longest sequence of </a:t>
            </a:r>
            <a:r>
              <a:rPr lang="he-IL" dirty="0"/>
              <a:t>"ח"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See the message that made you laugh</a:t>
            </a:r>
          </a:p>
          <a:p>
            <a:pPr lvl="1"/>
            <a:r>
              <a:rPr lang="en-US" dirty="0"/>
              <a:t>Not bullet proof </a:t>
            </a:r>
          </a:p>
          <a:p>
            <a:pPr lvl="1"/>
            <a:r>
              <a:rPr lang="en-US" dirty="0"/>
              <a:t>but still it’s a 5 minute presentation…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9266F-2530-43CA-A2B0-F18F6B6D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762" y="2426934"/>
            <a:ext cx="5581650" cy="42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72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BB4449-BB5B-452A-95D7-084F9453F914}"/>
              </a:ext>
            </a:extLst>
          </p:cNvPr>
          <p:cNvSpPr/>
          <p:nvPr/>
        </p:nvSpPr>
        <p:spPr>
          <a:xfrm>
            <a:off x="8139430" y="279977"/>
            <a:ext cx="364715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05.02.2020</a:t>
            </a:r>
            <a:endParaRPr lang="he-IL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שיר</a:t>
            </a:r>
            <a:endParaRPr lang="he-IL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 "ח"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16FF2-3CD3-44BE-B6E3-EF0FDF9A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952" y="2715088"/>
            <a:ext cx="2916584" cy="41429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DF1A81-B37C-4A12-9DA0-60E1547B1676}"/>
              </a:ext>
            </a:extLst>
          </p:cNvPr>
          <p:cNvSpPr/>
          <p:nvPr/>
        </p:nvSpPr>
        <p:spPr>
          <a:xfrm>
            <a:off x="4272424" y="258113"/>
            <a:ext cx="364715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03.05.2020</a:t>
            </a:r>
            <a:endParaRPr lang="he-IL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דרור</a:t>
            </a:r>
            <a:endParaRPr lang="he-IL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 "ח"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2DD52-E644-4CD7-A28E-A03C94705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415" y="2876896"/>
            <a:ext cx="3315170" cy="38192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962B81-11DD-442E-B88F-FA0842303F97}"/>
              </a:ext>
            </a:extLst>
          </p:cNvPr>
          <p:cNvSpPr/>
          <p:nvPr/>
        </p:nvSpPr>
        <p:spPr>
          <a:xfrm>
            <a:off x="218589" y="258112"/>
            <a:ext cx="364715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08.01.2020</a:t>
            </a:r>
            <a:endParaRPr lang="he-IL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פול</a:t>
            </a:r>
            <a:endParaRPr lang="he-IL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he-I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 "ח"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78ED-B4EB-4033-BC31-05DA8A857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6" y="3173839"/>
            <a:ext cx="4195931" cy="1992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9EF86-6BD7-4CD4-99C8-759BBB54B9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81" t="-31112" b="-1"/>
          <a:stretch/>
        </p:blipFill>
        <p:spPr>
          <a:xfrm>
            <a:off x="133128" y="5264869"/>
            <a:ext cx="3996545" cy="58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7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AC2E-CF06-430A-8972-8A51D353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Uriya</a:t>
            </a:r>
            <a:r>
              <a:rPr lang="en-US" dirty="0"/>
              <a:t> you say?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2F47-91AB-4709-920D-B1D1234C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Stages:</a:t>
            </a:r>
          </a:p>
          <a:p>
            <a:pPr lvl="1"/>
            <a:r>
              <a:rPr lang="en-US" dirty="0"/>
              <a:t>Take </a:t>
            </a:r>
            <a:r>
              <a:rPr lang="en-US" dirty="0" err="1"/>
              <a:t>Uriya</a:t>
            </a:r>
            <a:endParaRPr lang="en-US" dirty="0"/>
          </a:p>
          <a:p>
            <a:pPr lvl="1"/>
            <a:r>
              <a:rPr lang="en-US" dirty="0"/>
              <a:t>Put him in </a:t>
            </a:r>
            <a:r>
              <a:rPr lang="en-US" dirty="0" err="1"/>
              <a:t>knime</a:t>
            </a:r>
            <a:endParaRPr lang="en-US" dirty="0"/>
          </a:p>
          <a:p>
            <a:pPr lvl="1"/>
            <a:r>
              <a:rPr lang="en-US" dirty="0"/>
              <a:t>Try to see who has the most influence on him</a:t>
            </a:r>
          </a:p>
          <a:p>
            <a:pPr lvl="1"/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6F3A6-5898-4B63-8ECB-5889D3E56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85" r="18331"/>
          <a:stretch/>
        </p:blipFill>
        <p:spPr>
          <a:xfrm>
            <a:off x="4455176" y="1478161"/>
            <a:ext cx="7592849" cy="1173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4E53D5-AA74-4F15-8F64-DC753317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69" y="4171785"/>
            <a:ext cx="10620080" cy="232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2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3CBC6D-14C5-4709-BD3C-C05217EDD695}"/>
              </a:ext>
            </a:extLst>
          </p:cNvPr>
          <p:cNvSpPr/>
          <p:nvPr/>
        </p:nvSpPr>
        <p:spPr>
          <a:xfrm>
            <a:off x="1037904" y="681037"/>
            <a:ext cx="10042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let's see correlation among 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9F512-1696-4BFB-AD13-D602BB2AD19C}"/>
              </a:ext>
            </a:extLst>
          </p:cNvPr>
          <p:cNvSpPr/>
          <p:nvPr/>
        </p:nvSpPr>
        <p:spPr>
          <a:xfrm>
            <a:off x="595556" y="1931636"/>
            <a:ext cx="109274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don’t fully understand its meaning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B1667C-C8CD-4062-9F39-728CAD6C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58" y="2854966"/>
            <a:ext cx="5138208" cy="390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9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226A65-DBEE-4EE9-BB03-58A991F05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965477"/>
              </p:ext>
            </p:extLst>
          </p:nvPr>
        </p:nvGraphicFramePr>
        <p:xfrm>
          <a:off x="0" y="1"/>
          <a:ext cx="12191985" cy="6988268"/>
        </p:xfrm>
        <a:graphic>
          <a:graphicData uri="http://schemas.openxmlformats.org/drawingml/2006/table">
            <a:tbl>
              <a:tblPr/>
              <a:tblGrid>
                <a:gridCol w="451555">
                  <a:extLst>
                    <a:ext uri="{9D8B030D-6E8A-4147-A177-3AD203B41FA5}">
                      <a16:colId xmlns:a16="http://schemas.microsoft.com/office/drawing/2014/main" val="3984294216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2238775713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1902909268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2266516570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103307708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1478549083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730908592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2649236907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1719857993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1238956737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836160177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293123016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2620037192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4273831043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1885689784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1225904468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2459669731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948613798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1133191182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1034908688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3211922721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3977744999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182413004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2283613032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1519061965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564505243"/>
                    </a:ext>
                  </a:extLst>
                </a:gridCol>
                <a:gridCol w="451555">
                  <a:extLst>
                    <a:ext uri="{9D8B030D-6E8A-4147-A177-3AD203B41FA5}">
                      <a16:colId xmlns:a16="http://schemas.microsoft.com/office/drawing/2014/main" val="2609575482"/>
                    </a:ext>
                  </a:extLst>
                </a:gridCol>
              </a:tblGrid>
              <a:tr h="445026">
                <a:tc>
                  <a:txBody>
                    <a:bodyPr/>
                    <a:lstStyle/>
                    <a:p>
                      <a:pPr algn="ctr" fontAlgn="b"/>
                      <a:r>
                        <a:rPr lang="en-IL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daniel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Uriya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Alexandra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Jonas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Gush data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Galron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Dorban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Doron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Dror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Yoni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Yasmin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Yael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Yarden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Liam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Meytal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Michael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Omer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Paul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Raawwawawawawa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 K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Shir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Shani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Shanel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sum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446038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daniel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519488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Uriya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760337"/>
                  </a:ext>
                </a:extLst>
              </a:tr>
              <a:tr h="445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Alexandra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4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908687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Jonas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344228"/>
                  </a:ext>
                </a:extLst>
              </a:tr>
              <a:tr h="4450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Gush data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42472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949303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Galron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584101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Dorban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64717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Doron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259012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Dror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F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25057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Yoni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7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110453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Yasmin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854497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Yael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D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5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6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59376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Yarden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D6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299686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Liam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9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8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4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842099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Meytal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3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2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97229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Michael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A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8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9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912665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Omer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032817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Paul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5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27266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Rawwa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3D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2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58901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6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D3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9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A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D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8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D6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500051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Roy K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E0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257587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F4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A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D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E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C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162873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Shani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A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8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8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1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E6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5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B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9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5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C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062075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Shanel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1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F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F0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171326"/>
                  </a:ext>
                </a:extLst>
              </a:tr>
              <a:tr h="2301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sum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D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E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E3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D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0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E1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E5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6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48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F0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D0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B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D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D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6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E2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3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F0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2655" marR="2655" marT="26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118650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9E1D2720-9711-4726-AFB0-18FC0EE0BD67}"/>
              </a:ext>
            </a:extLst>
          </p:cNvPr>
          <p:cNvSpPr/>
          <p:nvPr/>
        </p:nvSpPr>
        <p:spPr>
          <a:xfrm>
            <a:off x="11614637" y="3591658"/>
            <a:ext cx="650631" cy="848458"/>
          </a:xfrm>
          <a:prstGeom prst="ellipse">
            <a:avLst/>
          </a:prstGeom>
          <a:noFill/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B7FFB4-29F8-4D5F-8B07-35269BEC0748}"/>
              </a:ext>
            </a:extLst>
          </p:cNvPr>
          <p:cNvSpPr/>
          <p:nvPr/>
        </p:nvSpPr>
        <p:spPr>
          <a:xfrm>
            <a:off x="9372599" y="6137030"/>
            <a:ext cx="650631" cy="378069"/>
          </a:xfrm>
          <a:prstGeom prst="ellipse">
            <a:avLst/>
          </a:prstGeom>
          <a:noFill/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DF08FE-54D1-45DB-871C-8D2A29465D50}"/>
              </a:ext>
            </a:extLst>
          </p:cNvPr>
          <p:cNvSpPr/>
          <p:nvPr/>
        </p:nvSpPr>
        <p:spPr>
          <a:xfrm>
            <a:off x="6664568" y="3591658"/>
            <a:ext cx="650631" cy="685800"/>
          </a:xfrm>
          <a:prstGeom prst="ellipse">
            <a:avLst/>
          </a:prstGeom>
          <a:noFill/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EE73AC-1CCB-4D2A-B7F4-935EBB5347E6}"/>
              </a:ext>
            </a:extLst>
          </p:cNvPr>
          <p:cNvSpPr/>
          <p:nvPr/>
        </p:nvSpPr>
        <p:spPr>
          <a:xfrm>
            <a:off x="10722218" y="3547696"/>
            <a:ext cx="650631" cy="892419"/>
          </a:xfrm>
          <a:prstGeom prst="ellipse">
            <a:avLst/>
          </a:prstGeom>
          <a:noFill/>
          <a:ln w="5715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7103AF3-8CA3-40C5-BF0E-E0026B92C0FD}"/>
              </a:ext>
            </a:extLst>
          </p:cNvPr>
          <p:cNvSpPr/>
          <p:nvPr/>
        </p:nvSpPr>
        <p:spPr>
          <a:xfrm>
            <a:off x="527539" y="3648809"/>
            <a:ext cx="6000750" cy="589084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B89488-2029-4CC1-8A1B-923C9F60A456}"/>
              </a:ext>
            </a:extLst>
          </p:cNvPr>
          <p:cNvSpPr/>
          <p:nvPr/>
        </p:nvSpPr>
        <p:spPr>
          <a:xfrm rot="5400000">
            <a:off x="5491894" y="1717800"/>
            <a:ext cx="2995978" cy="589084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3ABC856-EE6F-4B96-8BA1-29A22A984175}"/>
              </a:ext>
            </a:extLst>
          </p:cNvPr>
          <p:cNvSpPr/>
          <p:nvPr/>
        </p:nvSpPr>
        <p:spPr>
          <a:xfrm rot="5400000">
            <a:off x="9580318" y="1682759"/>
            <a:ext cx="2995978" cy="589084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341314E-E35B-44A0-8C6F-440DFD6F5A08}"/>
              </a:ext>
            </a:extLst>
          </p:cNvPr>
          <p:cNvSpPr/>
          <p:nvPr/>
        </p:nvSpPr>
        <p:spPr>
          <a:xfrm rot="5400000">
            <a:off x="10436096" y="1682759"/>
            <a:ext cx="2995978" cy="589084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598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46DC05-3FD3-4C5D-91AF-FD9846155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64"/>
          <a:stretch/>
        </p:blipFill>
        <p:spPr>
          <a:xfrm>
            <a:off x="1073252" y="2455609"/>
            <a:ext cx="11035479" cy="212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7EB61B-02EA-4950-AE42-A8F58A44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19" y="2762057"/>
            <a:ext cx="844707" cy="1338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A1695C-6AAA-4E70-BA60-3AEF67A6A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277" y="1542711"/>
            <a:ext cx="10295792" cy="9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3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D797-1F5D-4B72-ACBC-C7DD9398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Texting habits clusters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E930F-FE0C-4224-B874-2B1FAF1E9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us into 7 groups that on average text the same way</a:t>
            </a:r>
          </a:p>
          <a:p>
            <a:r>
              <a:rPr lang="en-US" dirty="0"/>
              <a:t>How?</a:t>
            </a:r>
          </a:p>
          <a:p>
            <a:pPr lvl="1"/>
            <a:r>
              <a:rPr lang="en-US" dirty="0"/>
              <a:t>Get each person top 60 words used</a:t>
            </a:r>
          </a:p>
          <a:p>
            <a:pPr lvl="1"/>
            <a:r>
              <a:rPr lang="en-US" dirty="0"/>
              <a:t>Neutralize occurrences count</a:t>
            </a:r>
          </a:p>
          <a:p>
            <a:pPr lvl="1"/>
            <a:r>
              <a:rPr lang="en-US" dirty="0"/>
              <a:t>Use K-means</a:t>
            </a:r>
          </a:p>
        </p:txBody>
      </p:sp>
    </p:spTree>
    <p:extLst>
      <p:ext uri="{BB962C8B-B14F-4D97-AF65-F5344CB8AC3E}">
        <p14:creationId xmlns:p14="http://schemas.microsoft.com/office/powerpoint/2010/main" val="230653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7229E-B98F-4EE9-BB95-0771F3B7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data for K-means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75412-CD36-4C43-97CA-F2B860443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each text sent to words (by space)</a:t>
            </a:r>
          </a:p>
          <a:p>
            <a:r>
              <a:rPr lang="en-US" dirty="0"/>
              <a:t>Group by (sender, word) and count</a:t>
            </a:r>
          </a:p>
          <a:p>
            <a:r>
              <a:rPr lang="en-US" dirty="0"/>
              <a:t>Keep top 50 most </a:t>
            </a:r>
            <a:r>
              <a:rPr lang="en-US" dirty="0" err="1"/>
              <a:t>frequente</a:t>
            </a:r>
            <a:r>
              <a:rPr lang="en-US" dirty="0"/>
              <a:t> words for each person</a:t>
            </a:r>
          </a:p>
          <a:p>
            <a:r>
              <a:rPr lang="en-US" dirty="0"/>
              <a:t>Neutralize occurrences count – if the word appears in the person top 50 words insert 1, otherwise – 0</a:t>
            </a:r>
          </a:p>
          <a:p>
            <a:r>
              <a:rPr lang="en-US" dirty="0"/>
              <a:t>Save the csv and read it with </a:t>
            </a:r>
            <a:r>
              <a:rPr lang="en-US" dirty="0" err="1"/>
              <a:t>Knime</a:t>
            </a:r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1832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357A-A90D-4A93-A363-7F33E33A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3C9EE-69B5-4810-A15B-115C00E69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our group text data for </a:t>
            </a:r>
            <a:r>
              <a:rPr lang="en-US" dirty="0" err="1"/>
              <a:t>whatsup</a:t>
            </a:r>
            <a:endParaRPr lang="en-US" dirty="0"/>
          </a:p>
          <a:p>
            <a:r>
              <a:rPr lang="en-US" dirty="0"/>
              <a:t>Clean and organize the data</a:t>
            </a:r>
          </a:p>
          <a:p>
            <a:r>
              <a:rPr lang="en-US" dirty="0"/>
              <a:t>Start exploring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7E3B2-CA7B-40C2-AC85-824FA9B0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7"/>
          <a:stretch/>
        </p:blipFill>
        <p:spPr>
          <a:xfrm>
            <a:off x="5662247" y="2809142"/>
            <a:ext cx="6072616" cy="394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33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ylinder 6">
            <a:extLst>
              <a:ext uri="{FF2B5EF4-FFF2-40B4-BE49-F238E27FC236}">
                <a16:creationId xmlns:a16="http://schemas.microsoft.com/office/drawing/2014/main" id="{094E5400-D4E5-4E3E-833D-937F6746F151}"/>
              </a:ext>
            </a:extLst>
          </p:cNvPr>
          <p:cNvSpPr/>
          <p:nvPr/>
        </p:nvSpPr>
        <p:spPr>
          <a:xfrm>
            <a:off x="465993" y="1230923"/>
            <a:ext cx="2369528" cy="53808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גל</a:t>
            </a:r>
          </a:p>
          <a:p>
            <a:pPr algn="ctr"/>
            <a:r>
              <a:rPr lang="he-IL" dirty="0"/>
              <a:t>גלרון</a:t>
            </a:r>
          </a:p>
          <a:p>
            <a:pPr algn="ctr"/>
            <a:r>
              <a:rPr lang="he-IL" dirty="0"/>
              <a:t>אוריה</a:t>
            </a:r>
          </a:p>
          <a:p>
            <a:pPr algn="ctr"/>
            <a:r>
              <a:rPr lang="he-IL" dirty="0"/>
              <a:t>דורבן</a:t>
            </a:r>
          </a:p>
          <a:p>
            <a:pPr algn="ctr"/>
            <a:r>
              <a:rPr lang="he-IL" dirty="0"/>
              <a:t>דורון</a:t>
            </a:r>
          </a:p>
          <a:p>
            <a:pPr algn="ctr"/>
            <a:r>
              <a:rPr lang="he-IL" dirty="0"/>
              <a:t>דרור</a:t>
            </a:r>
          </a:p>
          <a:p>
            <a:pPr algn="ctr"/>
            <a:r>
              <a:rPr lang="he-IL" dirty="0"/>
              <a:t>יוני</a:t>
            </a:r>
          </a:p>
          <a:p>
            <a:pPr algn="ctr"/>
            <a:r>
              <a:rPr lang="he-IL" dirty="0"/>
              <a:t>יסמין</a:t>
            </a:r>
          </a:p>
          <a:p>
            <a:pPr algn="ctr"/>
            <a:r>
              <a:rPr lang="he-IL" dirty="0"/>
              <a:t>מיטל</a:t>
            </a:r>
          </a:p>
          <a:p>
            <a:pPr algn="ctr"/>
            <a:r>
              <a:rPr lang="he-IL" dirty="0" err="1"/>
              <a:t>רוואא</a:t>
            </a:r>
            <a:endParaRPr lang="he-IL" dirty="0"/>
          </a:p>
          <a:p>
            <a:pPr algn="ctr"/>
            <a:r>
              <a:rPr lang="he-IL" dirty="0"/>
              <a:t>רוי</a:t>
            </a:r>
          </a:p>
          <a:p>
            <a:pPr algn="ctr"/>
            <a:r>
              <a:rPr lang="he-IL" dirty="0"/>
              <a:t>שני</a:t>
            </a:r>
          </a:p>
          <a:p>
            <a:pPr algn="ctr"/>
            <a:r>
              <a:rPr lang="he-IL" dirty="0" err="1"/>
              <a:t>שנל</a:t>
            </a:r>
            <a:endParaRPr lang="he-IL" dirty="0"/>
          </a:p>
          <a:p>
            <a:pPr algn="ctr"/>
            <a:r>
              <a:rPr lang="he-IL" dirty="0"/>
              <a:t>תומר</a:t>
            </a:r>
            <a:endParaRPr lang="en-IL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27C378F-F758-4E41-A50D-CB5A54877250}"/>
              </a:ext>
            </a:extLst>
          </p:cNvPr>
          <p:cNvSpPr/>
          <p:nvPr/>
        </p:nvSpPr>
        <p:spPr>
          <a:xfrm>
            <a:off x="3554291" y="2369528"/>
            <a:ext cx="2369528" cy="41807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ג'ונס</a:t>
            </a:r>
          </a:p>
          <a:p>
            <a:pPr algn="ctr"/>
            <a:r>
              <a:rPr lang="he-IL" dirty="0"/>
              <a:t>גוש </a:t>
            </a:r>
            <a:r>
              <a:rPr lang="he-IL" dirty="0" err="1"/>
              <a:t>דאטא</a:t>
            </a:r>
            <a:endParaRPr lang="he-IL" dirty="0"/>
          </a:p>
          <a:p>
            <a:pPr algn="ctr"/>
            <a:r>
              <a:rPr lang="he-IL" dirty="0"/>
              <a:t>ירדן</a:t>
            </a:r>
          </a:p>
          <a:p>
            <a:pPr algn="ctr"/>
            <a:r>
              <a:rPr lang="he-IL" dirty="0"/>
              <a:t>מיכאל</a:t>
            </a:r>
          </a:p>
          <a:p>
            <a:pPr algn="ctr"/>
            <a:r>
              <a:rPr lang="he-IL" dirty="0"/>
              <a:t>פול</a:t>
            </a:r>
          </a:p>
          <a:p>
            <a:pPr algn="ctr"/>
            <a:r>
              <a:rPr lang="he-IL" dirty="0"/>
              <a:t>שגיב</a:t>
            </a:r>
          </a:p>
          <a:p>
            <a:pPr algn="ctr"/>
            <a:r>
              <a:rPr lang="he-IL" dirty="0"/>
              <a:t>שיר</a:t>
            </a:r>
            <a:endParaRPr lang="en-IL" dirty="0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96552CD-1FAC-4E17-9911-A842A416C178}"/>
              </a:ext>
            </a:extLst>
          </p:cNvPr>
          <p:cNvSpPr/>
          <p:nvPr/>
        </p:nvSpPr>
        <p:spPr>
          <a:xfrm>
            <a:off x="9416562" y="3114675"/>
            <a:ext cx="2369528" cy="16133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רועי</a:t>
            </a:r>
            <a:endParaRPr lang="en-IL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FFB6E701-5466-463B-9F30-B93FB596B65C}"/>
              </a:ext>
            </a:extLst>
          </p:cNvPr>
          <p:cNvSpPr/>
          <p:nvPr/>
        </p:nvSpPr>
        <p:spPr>
          <a:xfrm>
            <a:off x="6642589" y="3114675"/>
            <a:ext cx="2369528" cy="16133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יעל</a:t>
            </a:r>
            <a:endParaRPr lang="en-IL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5546DE24-5250-48D1-8F65-290925B91612}"/>
              </a:ext>
            </a:extLst>
          </p:cNvPr>
          <p:cNvSpPr/>
          <p:nvPr/>
        </p:nvSpPr>
        <p:spPr>
          <a:xfrm>
            <a:off x="9416562" y="4809392"/>
            <a:ext cx="2369528" cy="16133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ליאם</a:t>
            </a:r>
            <a:endParaRPr lang="en-IL" dirty="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6742699-704C-41E6-88A3-6B3B25FD9EFE}"/>
              </a:ext>
            </a:extLst>
          </p:cNvPr>
          <p:cNvSpPr/>
          <p:nvPr/>
        </p:nvSpPr>
        <p:spPr>
          <a:xfrm>
            <a:off x="8001000" y="1241914"/>
            <a:ext cx="2369528" cy="16133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אלכסנדרה</a:t>
            </a:r>
            <a:endParaRPr lang="en-IL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FBFC4FA3-D8C5-49E9-B043-6A23E67DFBC4}"/>
              </a:ext>
            </a:extLst>
          </p:cNvPr>
          <p:cNvSpPr/>
          <p:nvPr/>
        </p:nvSpPr>
        <p:spPr>
          <a:xfrm>
            <a:off x="6642589" y="4809392"/>
            <a:ext cx="2369528" cy="16133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אני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9843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A653DA-69CE-4A50-AB41-6AD75E41C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9"/>
          <a:stretch/>
        </p:blipFill>
        <p:spPr>
          <a:xfrm>
            <a:off x="37708" y="0"/>
            <a:ext cx="12008177" cy="68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3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C905-50C6-4314-B0D6-5AB8B5B9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sent the most…?</a:t>
            </a:r>
            <a:endParaRPr lang="en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A6235A-F842-4060-8623-831F9907E299}"/>
              </a:ext>
            </a:extLst>
          </p:cNvPr>
          <p:cNvSpPr/>
          <p:nvPr/>
        </p:nvSpPr>
        <p:spPr>
          <a:xfrm>
            <a:off x="2677527" y="1888203"/>
            <a:ext cx="25384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0BC23-0A20-42A7-B950-851CDEA4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87" y="2811533"/>
            <a:ext cx="2119332" cy="29561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C639F2-2F33-4788-87DE-AE93FEE0E785}"/>
              </a:ext>
            </a:extLst>
          </p:cNvPr>
          <p:cNvSpPr/>
          <p:nvPr/>
        </p:nvSpPr>
        <p:spPr>
          <a:xfrm>
            <a:off x="3455006" y="5683665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8A9EA-3E81-4F87-BDD4-D006460FCB6F}"/>
              </a:ext>
            </a:extLst>
          </p:cNvPr>
          <p:cNvSpPr/>
          <p:nvPr/>
        </p:nvSpPr>
        <p:spPr>
          <a:xfrm>
            <a:off x="255660" y="1888203"/>
            <a:ext cx="2321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6983EC-8A0C-42B3-9163-C87E8EFB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58" y="2811533"/>
            <a:ext cx="2221071" cy="29821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736F66-5569-4EAD-9E58-F17A600754B7}"/>
              </a:ext>
            </a:extLst>
          </p:cNvPr>
          <p:cNvSpPr/>
          <p:nvPr/>
        </p:nvSpPr>
        <p:spPr>
          <a:xfrm>
            <a:off x="1067021" y="5707113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9C6C84-C792-48AC-B3B0-A03099A83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676" y="2811533"/>
            <a:ext cx="2119332" cy="29520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CA681A-D581-4BC7-B958-3FAE796BECBE}"/>
              </a:ext>
            </a:extLst>
          </p:cNvPr>
          <p:cNvSpPr/>
          <p:nvPr/>
        </p:nvSpPr>
        <p:spPr>
          <a:xfrm>
            <a:off x="5276696" y="1888203"/>
            <a:ext cx="2644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Stickers?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F914F5-829C-4690-AB31-14AEF93EBB36}"/>
              </a:ext>
            </a:extLst>
          </p:cNvPr>
          <p:cNvSpPr/>
          <p:nvPr/>
        </p:nvSpPr>
        <p:spPr>
          <a:xfrm>
            <a:off x="5971046" y="5683665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78</a:t>
            </a:r>
          </a:p>
        </p:txBody>
      </p:sp>
      <p:pic>
        <p:nvPicPr>
          <p:cNvPr id="15" name="Picture 14" descr="A person and person taking a selfie&#10;&#10;Description automatically generated">
            <a:extLst>
              <a:ext uri="{FF2B5EF4-FFF2-40B4-BE49-F238E27FC236}">
                <a16:creationId xmlns:a16="http://schemas.microsoft.com/office/drawing/2014/main" id="{CB3E3A19-B4D9-47CD-A5C9-FD5E2E331A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07"/>
          <a:stretch/>
        </p:blipFill>
        <p:spPr>
          <a:xfrm>
            <a:off x="8728022" y="2314280"/>
            <a:ext cx="2925366" cy="37336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1AF0C-02B2-4677-A5D7-2AE35A84B37E}"/>
              </a:ext>
            </a:extLst>
          </p:cNvPr>
          <p:cNvSpPr/>
          <p:nvPr/>
        </p:nvSpPr>
        <p:spPr>
          <a:xfrm>
            <a:off x="8881227" y="683900"/>
            <a:ext cx="24769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pdf doc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xls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rmd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06D022-507D-498B-A694-4CC0FE250244}"/>
              </a:ext>
            </a:extLst>
          </p:cNvPr>
          <p:cNvSpPr/>
          <p:nvPr/>
        </p:nvSpPr>
        <p:spPr>
          <a:xfrm>
            <a:off x="9500787" y="5934670"/>
            <a:ext cx="1237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360</a:t>
            </a:r>
          </a:p>
        </p:txBody>
      </p:sp>
    </p:spTree>
    <p:extLst>
      <p:ext uri="{BB962C8B-B14F-4D97-AF65-F5344CB8AC3E}">
        <p14:creationId xmlns:p14="http://schemas.microsoft.com/office/powerpoint/2010/main" val="10088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11" grpId="0"/>
      <p:bldP spid="13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357A-A90D-4A93-A363-7F33E33A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3C9EE-69B5-4810-A15B-115C00E69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copy the data to a csv and give a header</a:t>
            </a:r>
          </a:p>
          <a:p>
            <a:r>
              <a:rPr lang="en-US" dirty="0"/>
              <a:t>Read the data with </a:t>
            </a:r>
            <a:r>
              <a:rPr lang="en-US" dirty="0" err="1"/>
              <a:t>Rstudio</a:t>
            </a:r>
            <a:r>
              <a:rPr lang="en-US" dirty="0"/>
              <a:t> </a:t>
            </a:r>
          </a:p>
          <a:p>
            <a:r>
              <a:rPr lang="en-US" dirty="0"/>
              <a:t>Split the data to 3 columns – “date”, “sender” and “content”</a:t>
            </a:r>
          </a:p>
          <a:p>
            <a:r>
              <a:rPr lang="en-US" dirty="0"/>
              <a:t>Parse the date column</a:t>
            </a:r>
          </a:p>
          <a:p>
            <a:r>
              <a:rPr lang="en-US" dirty="0"/>
              <a:t>Fill missing date with closest date</a:t>
            </a:r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3894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D494-1075-48D1-9AC7-5743BA1E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728" y="2617006"/>
            <a:ext cx="5453418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Start exploring</a:t>
            </a:r>
            <a:endParaRPr lang="en-IL" sz="6600" b="1" dirty="0"/>
          </a:p>
        </p:txBody>
      </p:sp>
    </p:spTree>
    <p:extLst>
      <p:ext uri="{BB962C8B-B14F-4D97-AF65-F5344CB8AC3E}">
        <p14:creationId xmlns:p14="http://schemas.microsoft.com/office/powerpoint/2010/main" val="381933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C47D4-FFFB-41DB-AF3D-AA90891F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2" y="1560181"/>
            <a:ext cx="10686614" cy="5154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C36F73-5A94-4192-8712-21347CE0126B}"/>
              </a:ext>
            </a:extLst>
          </p:cNvPr>
          <p:cNvSpPr/>
          <p:nvPr/>
        </p:nvSpPr>
        <p:spPr>
          <a:xfrm>
            <a:off x="151539" y="143172"/>
            <a:ext cx="92698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Regular occurrence count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79618-9B19-4E02-8D86-CFFD0D16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696" y="1066502"/>
            <a:ext cx="2611134" cy="36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8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AAC04-C920-489F-99FF-788FD599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/>
              <a:t>But wait!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4283F-9BFD-4B14-B59A-C2CABF2D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People texting habits are different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D86EB-341D-493C-9126-23930EBA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38" y="3588313"/>
            <a:ext cx="4990802" cy="1925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71B4A-05A0-4545-B36D-D22BFD4F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31" y="3072482"/>
            <a:ext cx="3928237" cy="3615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7B55D-6392-49FC-ABF5-7707E2CDA2F7}"/>
              </a:ext>
            </a:extLst>
          </p:cNvPr>
          <p:cNvSpPr txBox="1"/>
          <p:nvPr/>
        </p:nvSpPr>
        <p:spPr>
          <a:xfrm>
            <a:off x="804460" y="2481794"/>
            <a:ext cx="493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 people are strait forward</a:t>
            </a:r>
            <a:endParaRPr lang="en-IL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815A8-DFC2-4148-A5BF-359A2EE3E37A}"/>
              </a:ext>
            </a:extLst>
          </p:cNvPr>
          <p:cNvSpPr txBox="1"/>
          <p:nvPr/>
        </p:nvSpPr>
        <p:spPr>
          <a:xfrm>
            <a:off x="7988754" y="2481794"/>
            <a:ext cx="493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While others…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841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B170EF-A2FC-4EAD-89DE-E38C8C40A2DD}"/>
              </a:ext>
            </a:extLst>
          </p:cNvPr>
          <p:cNvSpPr/>
          <p:nvPr/>
        </p:nvSpPr>
        <p:spPr>
          <a:xfrm>
            <a:off x="2986314" y="80700"/>
            <a:ext cx="57801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what can we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9552E-67A2-406E-B71F-B82C9A17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14" y="1096349"/>
            <a:ext cx="5540831" cy="3000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F0C256-B307-47E6-8051-93894A3AEDB1}"/>
              </a:ext>
            </a:extLst>
          </p:cNvPr>
          <p:cNvSpPr/>
          <p:nvPr/>
        </p:nvSpPr>
        <p:spPr>
          <a:xfrm>
            <a:off x="3046534" y="4096761"/>
            <a:ext cx="5419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can normalize!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3E4F8D-B736-45CD-8989-7540BAE18294}"/>
              </a:ext>
            </a:extLst>
          </p:cNvPr>
          <p:cNvSpPr/>
          <p:nvPr/>
        </p:nvSpPr>
        <p:spPr>
          <a:xfrm>
            <a:off x="918896" y="5055123"/>
            <a:ext cx="1000043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If(previous text sender == current text sender):</a:t>
            </a:r>
          </a:p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text 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61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C36F73-5A94-4192-8712-21347CE0126B}"/>
              </a:ext>
            </a:extLst>
          </p:cNvPr>
          <p:cNvSpPr/>
          <p:nvPr/>
        </p:nvSpPr>
        <p:spPr>
          <a:xfrm>
            <a:off x="151539" y="143172"/>
            <a:ext cx="92698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Normalized occurrence count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71464-394E-4E69-AB5E-C04AF25FB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60"/>
          <a:stretch/>
        </p:blipFill>
        <p:spPr>
          <a:xfrm>
            <a:off x="41635" y="1446710"/>
            <a:ext cx="11598836" cy="5122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D8F2F1-C615-4C49-8BC0-EF7031E37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275" y="1009643"/>
            <a:ext cx="2682323" cy="2998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2AF4A-E2A3-4535-B522-990E6FE4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464" y="793079"/>
            <a:ext cx="2611134" cy="36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03541EE-C2A6-498F-B55E-214BC76938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1340378"/>
              </p:ext>
            </p:extLst>
          </p:nvPr>
        </p:nvGraphicFramePr>
        <p:xfrm>
          <a:off x="545856" y="817685"/>
          <a:ext cx="11100288" cy="5222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BA7856CC-6805-49B2-948E-4F4C5D40FACD}"/>
              </a:ext>
            </a:extLst>
          </p:cNvPr>
          <p:cNvSpPr/>
          <p:nvPr/>
        </p:nvSpPr>
        <p:spPr>
          <a:xfrm>
            <a:off x="4368620" y="1198427"/>
            <a:ext cx="3454759" cy="3186273"/>
          </a:xfrm>
          <a:prstGeom prst="ellipse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63705B-9BF5-4697-8B79-6A5138EEF7BB}"/>
              </a:ext>
            </a:extLst>
          </p:cNvPr>
          <p:cNvSpPr txBox="1">
            <a:spLocks/>
          </p:cNvSpPr>
          <p:nvPr/>
        </p:nvSpPr>
        <p:spPr>
          <a:xfrm>
            <a:off x="873369" y="-108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Average day in the group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2143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Words>1160</Words>
  <Application>Microsoft Office PowerPoint</Application>
  <PresentationFormat>Widescreen</PresentationFormat>
  <Paragraphs>843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Calibri Light (Headings)</vt:lpstr>
      <vt:lpstr>Office Theme</vt:lpstr>
      <vt:lpstr>PowerPoint Presentation</vt:lpstr>
      <vt:lpstr>What did I do?</vt:lpstr>
      <vt:lpstr>Cleaning the data</vt:lpstr>
      <vt:lpstr>Start exploring</vt:lpstr>
      <vt:lpstr>PowerPoint Presentation</vt:lpstr>
      <vt:lpstr>But wait!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wrote the funniest text?</vt:lpstr>
      <vt:lpstr>PowerPoint Presentation</vt:lpstr>
      <vt:lpstr>Uriya you say?</vt:lpstr>
      <vt:lpstr>PowerPoint Presentation</vt:lpstr>
      <vt:lpstr>PowerPoint Presentation</vt:lpstr>
      <vt:lpstr>PowerPoint Presentation</vt:lpstr>
      <vt:lpstr>Texting habits clusters </vt:lpstr>
      <vt:lpstr>Prepare the data for K-means</vt:lpstr>
      <vt:lpstr>PowerPoint Presentation</vt:lpstr>
      <vt:lpstr>PowerPoint Presentation</vt:lpstr>
      <vt:lpstr>Who sent the most…?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mandelbaum</dc:creator>
  <cp:lastModifiedBy>daniel mandelbaum</cp:lastModifiedBy>
  <cp:revision>17</cp:revision>
  <dcterms:created xsi:type="dcterms:W3CDTF">2021-01-05T17:55:04Z</dcterms:created>
  <dcterms:modified xsi:type="dcterms:W3CDTF">2021-03-01T16:51:34Z</dcterms:modified>
</cp:coreProperties>
</file>